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315" r:id="rId2"/>
    <p:sldId id="310" r:id="rId3"/>
    <p:sldId id="314" r:id="rId4"/>
    <p:sldId id="313" r:id="rId5"/>
    <p:sldId id="312" r:id="rId6"/>
    <p:sldId id="316" r:id="rId7"/>
    <p:sldId id="317" r:id="rId8"/>
  </p:sldIdLst>
  <p:sldSz cx="9144000" cy="6858000" type="screen4x3"/>
  <p:notesSz cx="6797675" cy="9926638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71" autoAdjust="0"/>
    <p:restoredTop sz="90929"/>
  </p:normalViewPr>
  <p:slideViewPr>
    <p:cSldViewPr>
      <p:cViewPr varScale="1">
        <p:scale>
          <a:sx n="110" d="100"/>
          <a:sy n="110" d="100"/>
        </p:scale>
        <p:origin x="-17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806" y="2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703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806" y="9430703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06D370-A954-401C-9D72-6443F78B9244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7730943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22" y="2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2" y="4715351"/>
            <a:ext cx="5438773" cy="446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118"/>
            <a:ext cx="2945871" cy="4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22" y="9429118"/>
            <a:ext cx="2945871" cy="4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2E6279B-B219-4915-9EB6-0D19CBC3DC9E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6462056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098EB14-192E-4FAC-8A50-1F09D228FD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144873-E274-4898-883B-59964CFD786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756F49-25F7-4861-BDC0-9FA167A56FB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0836E0-B570-45ED-8DFC-19E462329E3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FCB58-4ADD-42B5-9224-F7EDDF535F61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19B7A8-DEF8-433B-9A17-98522F40675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192D9-6C32-466C-A4D1-BAFA8FB2D47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FD35AD-DF3F-414C-978C-73A71018A64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7F1D9-8947-43B4-91E5-6E915A084B3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C3437-3489-4E4F-ACC3-121AC72CB3A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5B9135-E22D-41F8-957B-ED3D2EBDE92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D74D76-8823-4583-AA28-36916BAF205B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50825" y="190381"/>
            <a:ext cx="86423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3600" b="1" dirty="0" smtClean="0"/>
              <a:t>Developing a RDBMS</a:t>
            </a:r>
            <a:endParaRPr lang="en-AU" sz="3600" b="1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23528" y="1112252"/>
            <a:ext cx="8424936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AU" sz="2800" dirty="0" smtClean="0"/>
              <a:t>Creation of RDBMS occurs in development stage of PSM commencing with creation of tables</a:t>
            </a:r>
          </a:p>
          <a:p>
            <a:pPr marL="457200" indent="-4572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AU" sz="2800" dirty="0" smtClean="0"/>
              <a:t>Relationships are created, ensuring referential integrity, (presence of data in foreign keys) is applied</a:t>
            </a:r>
          </a:p>
          <a:p>
            <a:pPr marL="457200" indent="-4572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AU" sz="2800" dirty="0" smtClean="0"/>
              <a:t>Queries are created</a:t>
            </a:r>
            <a:endParaRPr lang="en-AU" sz="2800" dirty="0" smtClean="0"/>
          </a:p>
          <a:p>
            <a:pPr>
              <a:spcBef>
                <a:spcPct val="50000"/>
              </a:spcBef>
            </a:pPr>
            <a:endParaRPr lang="en-AU" sz="2800" dirty="0" smtClean="0"/>
          </a:p>
          <a:p>
            <a:pPr>
              <a:spcBef>
                <a:spcPct val="50000"/>
              </a:spcBef>
            </a:pPr>
            <a:endParaRPr lang="en-AU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941" y="3933056"/>
            <a:ext cx="7948117" cy="1382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9345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50825" y="190381"/>
            <a:ext cx="86423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3600" b="1" dirty="0" smtClean="0"/>
              <a:t>Testing the Solution</a:t>
            </a:r>
            <a:endParaRPr lang="en-AU" sz="3600" b="1" dirty="0"/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23528" y="1112252"/>
            <a:ext cx="8424936" cy="6386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3200" dirty="0" smtClean="0"/>
              <a:t>Testing is an important step in problem solving that occurs during the development stage.</a:t>
            </a:r>
          </a:p>
          <a:p>
            <a:pPr>
              <a:spcBef>
                <a:spcPct val="50000"/>
              </a:spcBef>
            </a:pPr>
            <a:r>
              <a:rPr lang="en-AU" sz="3200" dirty="0" smtClean="0"/>
              <a:t>It is performed to ensure that:</a:t>
            </a:r>
          </a:p>
          <a:p>
            <a:pPr marL="625475" indent="-274638">
              <a:spcBef>
                <a:spcPts val="600"/>
              </a:spcBef>
              <a:buFont typeface="Arial" pitchFamily="34" charset="0"/>
              <a:buChar char="•"/>
            </a:pPr>
            <a:r>
              <a:rPr lang="en-AU" sz="3200" dirty="0" smtClean="0"/>
              <a:t>all features and functions work correctly (functionality).</a:t>
            </a:r>
          </a:p>
          <a:p>
            <a:pPr marL="625475" indent="-274638">
              <a:spcBef>
                <a:spcPts val="600"/>
              </a:spcBef>
              <a:buFont typeface="Arial" pitchFamily="34" charset="0"/>
              <a:buChar char="•"/>
            </a:pPr>
            <a:r>
              <a:rPr lang="en-AU" sz="3200" dirty="0" smtClean="0"/>
              <a:t>the information produced is free of error (accuracy).</a:t>
            </a:r>
          </a:p>
          <a:p>
            <a:pPr marL="625475" indent="-274638">
              <a:spcBef>
                <a:spcPts val="600"/>
              </a:spcBef>
              <a:buFont typeface="Arial" pitchFamily="34" charset="0"/>
              <a:buChar char="•"/>
            </a:pPr>
            <a:r>
              <a:rPr lang="en-AU" sz="3200" dirty="0" smtClean="0"/>
              <a:t>The information meets the needs of the user (acceptance testing).</a:t>
            </a:r>
          </a:p>
          <a:p>
            <a:pPr>
              <a:spcBef>
                <a:spcPct val="50000"/>
              </a:spcBef>
            </a:pPr>
            <a:endParaRPr lang="en-AU" sz="2800" dirty="0" smtClean="0"/>
          </a:p>
          <a:p>
            <a:pPr>
              <a:spcBef>
                <a:spcPct val="50000"/>
              </a:spcBef>
            </a:pPr>
            <a:endParaRPr lang="en-A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utoUpdateAnimBg="0"/>
      <p:bldP spid="18435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50825" y="262389"/>
            <a:ext cx="86423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3600" b="1" dirty="0" smtClean="0"/>
              <a:t>Testing the Solution</a:t>
            </a:r>
            <a:endParaRPr lang="en-AU" sz="3600" b="1" dirty="0"/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59532" y="891110"/>
            <a:ext cx="8424936" cy="7294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534987" indent="-4572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AU" sz="2800" dirty="0" smtClean="0"/>
              <a:t>Testing can either occur as the solution is being developed (</a:t>
            </a:r>
            <a:r>
              <a:rPr lang="en-AU" sz="2800" b="1" dirty="0" smtClean="0"/>
              <a:t>informal testing</a:t>
            </a:r>
            <a:r>
              <a:rPr lang="en-AU" sz="2800" dirty="0" smtClean="0"/>
              <a:t>) or after the overall solution has been developed (</a:t>
            </a:r>
            <a:r>
              <a:rPr lang="en-AU" sz="2800" b="1" dirty="0" smtClean="0"/>
              <a:t>formal testing</a:t>
            </a:r>
            <a:r>
              <a:rPr lang="en-AU" sz="2800" dirty="0" smtClean="0"/>
              <a:t>).</a:t>
            </a:r>
          </a:p>
          <a:p>
            <a:pPr marL="534987" indent="-4572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AU" sz="2800" dirty="0" smtClean="0"/>
              <a:t>A bench test forms part of the formal testing process, using sample data developed during design stage; using test plan created </a:t>
            </a:r>
          </a:p>
          <a:p>
            <a:pPr marL="534987" indent="-4572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AU" sz="2800" dirty="0" smtClean="0"/>
              <a:t>Conduct user acceptance testing, ensuring solution meets needs of intended users, asking users to follow a series of steps to complete a task in the solution or interpreting the information in the output</a:t>
            </a:r>
            <a:endParaRPr lang="en-AU" sz="2800" dirty="0" smtClean="0"/>
          </a:p>
          <a:p>
            <a:pPr marL="534987" indent="-4572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AU" sz="2800" dirty="0" smtClean="0"/>
              <a:t>Both acceptable and unacceptable test data should be used.</a:t>
            </a:r>
          </a:p>
          <a:p>
            <a:pPr>
              <a:spcBef>
                <a:spcPct val="50000"/>
              </a:spcBef>
            </a:pPr>
            <a:endParaRPr lang="en-AU" sz="2800" dirty="0" smtClean="0"/>
          </a:p>
          <a:p>
            <a:pPr>
              <a:spcBef>
                <a:spcPct val="50000"/>
              </a:spcBef>
            </a:pPr>
            <a:endParaRPr lang="en-A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utoUpdateAnimBg="0"/>
      <p:bldP spid="18435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50825" y="44624"/>
            <a:ext cx="86423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3600" b="1" dirty="0" smtClean="0"/>
              <a:t>Test Plan</a:t>
            </a:r>
            <a:endParaRPr lang="en-AU" sz="3600" b="1" dirty="0"/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539552" y="548680"/>
            <a:ext cx="8208912" cy="6678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3200" dirty="0" smtClean="0"/>
              <a:t>The test plan is used to allow a systematic check of each part of the solution to ensure its proper operation. It involves six steps (three at design stage &amp; three at </a:t>
            </a:r>
            <a:r>
              <a:rPr lang="en-AU" sz="3200" dirty="0" smtClean="0"/>
              <a:t>development </a:t>
            </a:r>
            <a:r>
              <a:rPr lang="en-AU" sz="3200" dirty="0" smtClean="0"/>
              <a:t>stage:</a:t>
            </a:r>
          </a:p>
          <a:p>
            <a:pPr marL="514350" indent="-514350">
              <a:spcBef>
                <a:spcPct val="50000"/>
              </a:spcBef>
              <a:buFont typeface="+mj-lt"/>
              <a:buAutoNum type="arabicPeriod"/>
            </a:pPr>
            <a:r>
              <a:rPr lang="en-AU" sz="2800" dirty="0" smtClean="0"/>
              <a:t>Decide on tests to be conducted (design stage).</a:t>
            </a:r>
          </a:p>
          <a:p>
            <a:pPr marL="514350" indent="-514350">
              <a:spcBef>
                <a:spcPct val="50000"/>
              </a:spcBef>
              <a:buFont typeface="+mj-lt"/>
              <a:buAutoNum type="arabicPeriod"/>
            </a:pPr>
            <a:r>
              <a:rPr lang="en-AU" sz="2800" dirty="0" smtClean="0"/>
              <a:t>Determine the test data (design stage).</a:t>
            </a:r>
          </a:p>
          <a:p>
            <a:pPr marL="514350" indent="-514350">
              <a:spcBef>
                <a:spcPct val="50000"/>
              </a:spcBef>
              <a:buFont typeface="+mj-lt"/>
              <a:buAutoNum type="arabicPeriod"/>
            </a:pPr>
            <a:r>
              <a:rPr lang="en-AU" sz="2800" dirty="0" smtClean="0"/>
              <a:t>Determine expected results (design stage).</a:t>
            </a:r>
          </a:p>
          <a:p>
            <a:pPr marL="514350" indent="-514350">
              <a:spcBef>
                <a:spcPct val="50000"/>
              </a:spcBef>
              <a:buFont typeface="+mj-lt"/>
              <a:buAutoNum type="arabicPeriod"/>
            </a:pPr>
            <a:r>
              <a:rPr lang="en-AU" sz="2800" dirty="0" smtClean="0"/>
              <a:t>Record results of testing (develop stage).</a:t>
            </a:r>
          </a:p>
          <a:p>
            <a:pPr marL="514350" indent="-514350">
              <a:spcBef>
                <a:spcPct val="50000"/>
              </a:spcBef>
              <a:buFont typeface="+mj-lt"/>
              <a:buAutoNum type="arabicPeriod"/>
            </a:pPr>
            <a:r>
              <a:rPr lang="en-AU" sz="2800" dirty="0" smtClean="0"/>
              <a:t>Correct any errors (develop stage).</a:t>
            </a:r>
          </a:p>
          <a:p>
            <a:pPr marL="514350" indent="-514350">
              <a:spcBef>
                <a:spcPct val="50000"/>
              </a:spcBef>
              <a:buFont typeface="+mj-lt"/>
              <a:buAutoNum type="arabicPeriod"/>
            </a:pPr>
            <a:r>
              <a:rPr lang="en-AU" sz="2800" dirty="0" smtClean="0"/>
              <a:t>Provide concluding statement (develop stage).</a:t>
            </a:r>
          </a:p>
          <a:p>
            <a:pPr>
              <a:spcBef>
                <a:spcPct val="50000"/>
              </a:spcBef>
            </a:pPr>
            <a:endParaRPr lang="en-A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utoUpdateAnimBg="0"/>
      <p:bldP spid="18435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50825" y="228600"/>
            <a:ext cx="86423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3600" b="1" dirty="0" smtClean="0"/>
              <a:t>What to test for.</a:t>
            </a:r>
            <a:endParaRPr lang="en-AU" sz="3600" b="1" dirty="0"/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539552" y="1196974"/>
            <a:ext cx="8208912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74638" indent="-274638">
              <a:spcBef>
                <a:spcPct val="50000"/>
              </a:spcBef>
              <a:buFont typeface="Arial" pitchFamily="34" charset="0"/>
              <a:buChar char="•"/>
            </a:pPr>
            <a:r>
              <a:rPr lang="en-AU" sz="2800" dirty="0" smtClean="0"/>
              <a:t>Tables, validation, input masks; the validation </a:t>
            </a:r>
            <a:r>
              <a:rPr lang="en-AU" sz="2800" dirty="0" smtClean="0"/>
              <a:t>rules work correctly</a:t>
            </a:r>
            <a:r>
              <a:rPr lang="en-AU" sz="2800" dirty="0" smtClean="0"/>
              <a:t>. With values, test value before the value itself, and one value greater than value in validation rule</a:t>
            </a:r>
            <a:endParaRPr lang="en-AU" sz="2800" dirty="0" smtClean="0"/>
          </a:p>
          <a:p>
            <a:pPr marL="274638" indent="-274638">
              <a:spcBef>
                <a:spcPct val="50000"/>
              </a:spcBef>
              <a:buFont typeface="Arial" pitchFamily="34" charset="0"/>
              <a:buChar char="•"/>
            </a:pPr>
            <a:endParaRPr lang="en-AU" sz="2800" dirty="0" smtClean="0"/>
          </a:p>
          <a:p>
            <a:pPr marL="274638" indent="-274638">
              <a:spcBef>
                <a:spcPct val="50000"/>
              </a:spcBef>
              <a:buFont typeface="Arial" pitchFamily="34" charset="0"/>
              <a:buChar char="•"/>
            </a:pPr>
            <a:endParaRPr lang="en-AU" sz="2800" dirty="0" smtClean="0"/>
          </a:p>
          <a:p>
            <a:pPr marL="274638" indent="-274638">
              <a:spcBef>
                <a:spcPct val="50000"/>
              </a:spcBef>
              <a:buFont typeface="Arial" pitchFamily="34" charset="0"/>
              <a:buChar char="•"/>
            </a:pPr>
            <a:endParaRPr lang="en-AU" sz="2800" dirty="0" smtClean="0"/>
          </a:p>
          <a:p>
            <a:pPr>
              <a:spcBef>
                <a:spcPct val="50000"/>
              </a:spcBef>
            </a:pPr>
            <a:endParaRPr lang="en-AU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363" y="2996952"/>
            <a:ext cx="5967289" cy="3792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50825" y="228600"/>
            <a:ext cx="86423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3600" b="1" dirty="0" smtClean="0"/>
              <a:t>What to test for.</a:t>
            </a:r>
            <a:endParaRPr lang="en-AU" sz="3600" b="1" dirty="0"/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539552" y="1196974"/>
            <a:ext cx="820891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74638" indent="-274638">
              <a:spcBef>
                <a:spcPct val="50000"/>
              </a:spcBef>
              <a:buFont typeface="Arial" pitchFamily="34" charset="0"/>
              <a:buChar char="•"/>
            </a:pPr>
            <a:r>
              <a:rPr lang="en-AU" sz="2800" dirty="0" smtClean="0"/>
              <a:t>Queries </a:t>
            </a:r>
            <a:r>
              <a:rPr lang="en-AU" sz="2800" dirty="0" smtClean="0"/>
              <a:t>return the correct result.</a:t>
            </a:r>
          </a:p>
          <a:p>
            <a:pPr marL="274638" indent="-274638">
              <a:spcBef>
                <a:spcPct val="50000"/>
              </a:spcBef>
              <a:buFont typeface="Arial" pitchFamily="34" charset="0"/>
              <a:buChar char="•"/>
            </a:pPr>
            <a:endParaRPr lang="en-AU" sz="2800" dirty="0" smtClean="0"/>
          </a:p>
          <a:p>
            <a:pPr marL="274638" indent="-274638">
              <a:spcBef>
                <a:spcPct val="50000"/>
              </a:spcBef>
              <a:buFont typeface="Arial" pitchFamily="34" charset="0"/>
              <a:buChar char="•"/>
            </a:pPr>
            <a:endParaRPr lang="en-AU" sz="2800" dirty="0" smtClean="0"/>
          </a:p>
          <a:p>
            <a:pPr>
              <a:spcBef>
                <a:spcPct val="50000"/>
              </a:spcBef>
            </a:pPr>
            <a:endParaRPr lang="en-AU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636911"/>
            <a:ext cx="6120680" cy="362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6451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50825" y="228600"/>
            <a:ext cx="86423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3600" b="1" dirty="0" smtClean="0"/>
              <a:t>What to test for.</a:t>
            </a:r>
            <a:endParaRPr lang="en-AU" sz="3600" b="1" dirty="0"/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539552" y="1196974"/>
            <a:ext cx="8208912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74638" indent="-274638">
              <a:spcBef>
                <a:spcPct val="50000"/>
              </a:spcBef>
              <a:buFont typeface="Arial" pitchFamily="34" charset="0"/>
              <a:buChar char="•"/>
            </a:pPr>
            <a:endParaRPr lang="en-AU" sz="2800" dirty="0" smtClean="0"/>
          </a:p>
          <a:p>
            <a:pPr marL="274638" indent="-274638">
              <a:spcBef>
                <a:spcPct val="50000"/>
              </a:spcBef>
              <a:buFont typeface="Arial" pitchFamily="34" charset="0"/>
              <a:buChar char="•"/>
            </a:pPr>
            <a:r>
              <a:rPr lang="en-AU" sz="2800" dirty="0" smtClean="0"/>
              <a:t>Testing formulas and summary statistics</a:t>
            </a:r>
            <a:endParaRPr lang="en-AU" sz="2800" dirty="0"/>
          </a:p>
          <a:p>
            <a:pPr marL="274638" indent="-274638">
              <a:spcBef>
                <a:spcPct val="50000"/>
              </a:spcBef>
              <a:buFont typeface="Arial" pitchFamily="34" charset="0"/>
              <a:buChar char="•"/>
            </a:pPr>
            <a:r>
              <a:rPr lang="en-AU" sz="2800" dirty="0" smtClean="0"/>
              <a:t>Testing sorting</a:t>
            </a:r>
          </a:p>
          <a:p>
            <a:pPr marL="274638" indent="-274638">
              <a:spcBef>
                <a:spcPct val="50000"/>
              </a:spcBef>
              <a:buFont typeface="Arial" pitchFamily="34" charset="0"/>
              <a:buChar char="•"/>
            </a:pPr>
            <a:r>
              <a:rPr lang="en-AU" sz="2800" dirty="0" smtClean="0"/>
              <a:t>Macros </a:t>
            </a:r>
            <a:r>
              <a:rPr lang="en-AU" sz="2800" dirty="0" smtClean="0"/>
              <a:t>complete the correct steps.</a:t>
            </a:r>
          </a:p>
          <a:p>
            <a:pPr marL="274638" indent="-274638">
              <a:spcBef>
                <a:spcPct val="50000"/>
              </a:spcBef>
              <a:buFont typeface="Arial" pitchFamily="34" charset="0"/>
              <a:buChar char="•"/>
            </a:pPr>
            <a:r>
              <a:rPr lang="en-AU" sz="2800" dirty="0" smtClean="0"/>
              <a:t>Reports follow acceptable conventions.</a:t>
            </a:r>
          </a:p>
          <a:p>
            <a:pPr marL="274638" indent="-274638">
              <a:spcBef>
                <a:spcPct val="50000"/>
              </a:spcBef>
              <a:buFont typeface="Arial" pitchFamily="34" charset="0"/>
              <a:buChar char="•"/>
            </a:pPr>
            <a:r>
              <a:rPr lang="en-AU" sz="2800" dirty="0" smtClean="0"/>
              <a:t>Whether the solution meets the needs of the user (user acceptance), especially the output.</a:t>
            </a:r>
          </a:p>
          <a:p>
            <a:pPr marL="274638" indent="-274638">
              <a:spcBef>
                <a:spcPct val="50000"/>
              </a:spcBef>
              <a:buFont typeface="Arial" pitchFamily="34" charset="0"/>
              <a:buChar char="•"/>
            </a:pPr>
            <a:endParaRPr lang="en-AU" sz="2800" dirty="0" smtClean="0"/>
          </a:p>
          <a:p>
            <a:pPr marL="274638" indent="-274638">
              <a:spcBef>
                <a:spcPct val="50000"/>
              </a:spcBef>
              <a:buFont typeface="Arial" pitchFamily="34" charset="0"/>
              <a:buChar char="•"/>
            </a:pPr>
            <a:endParaRPr lang="en-AU" sz="2800" dirty="0" smtClean="0"/>
          </a:p>
          <a:p>
            <a:pPr marL="274638" indent="-274638">
              <a:spcBef>
                <a:spcPct val="50000"/>
              </a:spcBef>
              <a:buFont typeface="Arial" pitchFamily="34" charset="0"/>
              <a:buChar char="•"/>
            </a:pPr>
            <a:endParaRPr lang="en-AU" sz="2800" dirty="0" smtClean="0"/>
          </a:p>
          <a:p>
            <a:pPr>
              <a:spcBef>
                <a:spcPct val="50000"/>
              </a:spcBef>
            </a:pPr>
            <a:endParaRPr lang="en-AU" sz="3200" dirty="0"/>
          </a:p>
        </p:txBody>
      </p:sp>
    </p:spTree>
    <p:extLst>
      <p:ext uri="{BB962C8B-B14F-4D97-AF65-F5344CB8AC3E}">
        <p14:creationId xmlns:p14="http://schemas.microsoft.com/office/powerpoint/2010/main" val="1639661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2341</TotalTime>
  <Words>366</Words>
  <Application>Microsoft Office PowerPoint</Application>
  <PresentationFormat>On-screen Show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Department of Education Employment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Development Life Cycle</dc:title>
  <dc:creator>KB</dc:creator>
  <cp:lastModifiedBy>Baird, Kelvin G</cp:lastModifiedBy>
  <cp:revision>200</cp:revision>
  <cp:lastPrinted>2016-12-29T23:57:09Z</cp:lastPrinted>
  <dcterms:created xsi:type="dcterms:W3CDTF">2003-10-07T23:42:24Z</dcterms:created>
  <dcterms:modified xsi:type="dcterms:W3CDTF">2016-12-29T23:57:28Z</dcterms:modified>
</cp:coreProperties>
</file>